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29CBF21-5091-48C1-95A3-AE3A6703C75B}" type="datetimeFigureOut">
              <a:rPr lang="ru-RU" smtClean="0"/>
              <a:t>16.02.2018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531506D-B0BA-4178-8537-43FB9A0A3D8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u.wikipedia.org/wiki/OpenBSD" TargetMode="Externa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266"/>
            <a:ext cx="9306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Операционная система</a:t>
            </a:r>
            <a:r>
              <a:rPr lang="en-US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44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OpenBSD</a:t>
            </a:r>
            <a:endParaRPr lang="ru-RU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4716016" cy="477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0848"/>
            <a:ext cx="4428314" cy="477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4-конечная звезда 1">
            <a:hlinkClick r:id="rId4" action="ppaction://hlinksldjump"/>
          </p:cNvPr>
          <p:cNvSpPr/>
          <p:nvPr/>
        </p:nvSpPr>
        <p:spPr>
          <a:xfrm>
            <a:off x="3554061" y="3292422"/>
            <a:ext cx="2323910" cy="2664296"/>
          </a:xfrm>
          <a:prstGeom prst="star4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GO!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277" y="1476073"/>
            <a:ext cx="6843195" cy="584775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Источники</a:t>
            </a: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:http</a:t>
            </a:r>
            <a:r>
              <a: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://</a:t>
            </a: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www.linuxcenter.ru/lib/articles/distrib/bsd/openbsd_install.phtml</a:t>
            </a:r>
            <a:r>
              <a: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;</a:t>
            </a: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</a:t>
            </a: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ru.wikipedia.org/wiki/OpenBSD</a:t>
            </a:r>
            <a:r>
              <a:rPr lang="ru-RU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и еще что-то</a:t>
            </a:r>
            <a:endParaRPr lang="ru-RU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42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17339" y="0"/>
            <a:ext cx="58961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Примеры использования</a:t>
            </a:r>
            <a:endParaRPr lang="ru-RU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664594"/>
            <a:ext cx="8964488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/>
              <a:t>примеры использования </a:t>
            </a:r>
            <a:r>
              <a:rPr lang="ru-RU" sz="1200" dirty="0" err="1"/>
              <a:t>FreeBSD</a:t>
            </a:r>
            <a:r>
              <a:rPr lang="ru-RU" sz="1200" dirty="0"/>
              <a:t>, </a:t>
            </a:r>
            <a:r>
              <a:rPr lang="ru-RU" sz="1200" dirty="0" err="1"/>
              <a:t>NetBSD</a:t>
            </a:r>
            <a:r>
              <a:rPr lang="ru-RU" sz="1200" dirty="0"/>
              <a:t> или </a:t>
            </a:r>
            <a:r>
              <a:rPr lang="ru-RU" sz="1200" dirty="0" err="1"/>
              <a:t>OpenBSD</a:t>
            </a:r>
            <a:r>
              <a:rPr lang="ru-RU" sz="1200" dirty="0"/>
              <a:t>:</a:t>
            </a:r>
          </a:p>
          <a:p>
            <a:endParaRPr lang="ru-RU" sz="1200" dirty="0"/>
          </a:p>
          <a:p>
            <a:r>
              <a:rPr lang="ru-RU" sz="1200" dirty="0" smtClean="0"/>
              <a:t>1)</a:t>
            </a:r>
            <a:r>
              <a:rPr lang="ru-RU" sz="1200" dirty="0" err="1" smtClean="0"/>
              <a:t>Internet</a:t>
            </a:r>
            <a:r>
              <a:rPr lang="ru-RU" sz="1200" dirty="0" smtClean="0"/>
              <a:t>-сервер</a:t>
            </a:r>
            <a:r>
              <a:rPr lang="ru-RU" sz="1200" dirty="0"/>
              <a:t>: быстрая и надежная реализация TCP/IP делает BSD </a:t>
            </a:r>
            <a:r>
              <a:rPr lang="ru-RU" sz="1200" dirty="0" err="1"/>
              <a:t>Unix</a:t>
            </a:r>
            <a:r>
              <a:rPr lang="ru-RU" sz="1200" dirty="0"/>
              <a:t> идеальной платформой для серверов FTP, </a:t>
            </a:r>
            <a:r>
              <a:rPr lang="ru-RU" sz="1200" dirty="0" err="1"/>
              <a:t>World</a:t>
            </a:r>
            <a:r>
              <a:rPr lang="ru-RU" sz="1200" dirty="0"/>
              <a:t> </a:t>
            </a:r>
            <a:r>
              <a:rPr lang="ru-RU" sz="1200" dirty="0" err="1"/>
              <a:t>Wide</a:t>
            </a:r>
            <a:r>
              <a:rPr lang="ru-RU" sz="1200" dirty="0"/>
              <a:t> </a:t>
            </a:r>
            <a:r>
              <a:rPr lang="ru-RU" sz="1200" dirty="0" err="1"/>
              <a:t>Web</a:t>
            </a:r>
            <a:r>
              <a:rPr lang="ru-RU" sz="1200" dirty="0"/>
              <a:t>, </a:t>
            </a:r>
            <a:r>
              <a:rPr lang="ru-RU" sz="1200" dirty="0" err="1"/>
              <a:t>Gopher</a:t>
            </a:r>
            <a:r>
              <a:rPr lang="ru-RU" sz="1200" dirty="0"/>
              <a:t>, электронной почты, BBS и </a:t>
            </a:r>
            <a:r>
              <a:rPr lang="ru-RU" sz="1200" dirty="0" err="1"/>
              <a:t>Usenet</a:t>
            </a:r>
            <a:r>
              <a:rPr lang="ru-RU" sz="1200" dirty="0"/>
              <a:t>;</a:t>
            </a:r>
          </a:p>
          <a:p>
            <a:r>
              <a:rPr lang="ru-RU" sz="1200" dirty="0" smtClean="0"/>
              <a:t>2)обучение</a:t>
            </a:r>
            <a:r>
              <a:rPr lang="ru-RU" sz="1200" dirty="0"/>
              <a:t>: BSD </a:t>
            </a:r>
            <a:r>
              <a:rPr lang="ru-RU" sz="1200" dirty="0" err="1"/>
              <a:t>Unix</a:t>
            </a:r>
            <a:r>
              <a:rPr lang="ru-RU" sz="1200" dirty="0"/>
              <a:t> поможет будущим администраторам в изучении архитектур операционных систем и сетевых возможностей аппаратных конфигураций;</a:t>
            </a:r>
          </a:p>
          <a:p>
            <a:r>
              <a:rPr lang="ru-RU" sz="1200" dirty="0" smtClean="0"/>
              <a:t>3)исследования</a:t>
            </a:r>
            <a:r>
              <a:rPr lang="ru-RU" sz="1200" dirty="0"/>
              <a:t>: BSD </a:t>
            </a:r>
            <a:r>
              <a:rPr lang="ru-RU" sz="1200" dirty="0" err="1"/>
              <a:t>Unix</a:t>
            </a:r>
            <a:r>
              <a:rPr lang="ru-RU" sz="1200" dirty="0"/>
              <a:t>, обладая полным исходным кодом, может служить хорошей платформой для исследований и разработок в области операционных </a:t>
            </a:r>
            <a:r>
              <a:rPr lang="ru-RU" sz="1200" dirty="0" smtClean="0"/>
              <a:t>систем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r>
              <a:rPr lang="ru-RU" sz="1200" dirty="0" smtClean="0"/>
              <a:t>4)сети</a:t>
            </a:r>
            <a:r>
              <a:rPr lang="ru-RU" sz="1200" dirty="0"/>
              <a:t>: </a:t>
            </a:r>
            <a:r>
              <a:rPr lang="ru-RU" sz="1200" dirty="0" err="1"/>
              <a:t>FreeBSD</a:t>
            </a:r>
            <a:r>
              <a:rPr lang="ru-RU" sz="1200" dirty="0"/>
              <a:t> или </a:t>
            </a:r>
            <a:r>
              <a:rPr lang="ru-RU" sz="1200" dirty="0" err="1"/>
              <a:t>Open</a:t>
            </a:r>
            <a:r>
              <a:rPr lang="ru-RU" sz="1200" dirty="0"/>
              <a:t>/</a:t>
            </a:r>
            <a:r>
              <a:rPr lang="ru-RU" sz="1200" dirty="0" err="1"/>
              <a:t>NetBSD</a:t>
            </a:r>
            <a:r>
              <a:rPr lang="ru-RU" sz="1200" dirty="0"/>
              <a:t> могут с легкостью превратить старый компьютер 386/486 в DNS-сервер или мощный маршрутизатор с возможностью фильтрации пакетов;</a:t>
            </a:r>
          </a:p>
          <a:p>
            <a:r>
              <a:rPr lang="ru-RU" sz="1200" dirty="0" smtClean="0"/>
              <a:t>5)рабочая </a:t>
            </a:r>
            <a:r>
              <a:rPr lang="ru-RU" sz="1200" dirty="0"/>
              <a:t>станция для X </a:t>
            </a:r>
            <a:r>
              <a:rPr lang="ru-RU" sz="1200" dirty="0" err="1"/>
              <a:t>Window</a:t>
            </a:r>
            <a:r>
              <a:rPr lang="ru-RU" sz="1200" dirty="0"/>
              <a:t>: BSD </a:t>
            </a:r>
            <a:r>
              <a:rPr lang="ru-RU" sz="1200" dirty="0" err="1"/>
              <a:t>Unix</a:t>
            </a:r>
            <a:r>
              <a:rPr lang="ru-RU" sz="1200" dirty="0"/>
              <a:t> может неплохо послужить в качестве недорогого X-терминала. Благодаря свободно-распространяемому XFree86-серверу можно работать и с коммерческими X-серверами. В отличие от обычного X-терминала BSD </a:t>
            </a:r>
            <a:r>
              <a:rPr lang="ru-RU" sz="1200" dirty="0" err="1"/>
              <a:t>Unix</a:t>
            </a:r>
            <a:r>
              <a:rPr lang="ru-RU" sz="1200" dirty="0"/>
              <a:t> позволяет X-приложениям работать локально, снимая нагрузку с </a:t>
            </a:r>
            <a:r>
              <a:rPr lang="ru-RU" sz="1200" dirty="0" smtClean="0"/>
              <a:t>сервера;</a:t>
            </a:r>
            <a:endParaRPr lang="ru-RU" sz="1200" dirty="0"/>
          </a:p>
          <a:p>
            <a:r>
              <a:rPr lang="ru-RU" sz="1200" dirty="0" smtClean="0"/>
              <a:t>6)разработка </a:t>
            </a:r>
            <a:r>
              <a:rPr lang="ru-RU" sz="1200" dirty="0"/>
              <a:t>программного обеспечения: базовая система BSD </a:t>
            </a:r>
            <a:r>
              <a:rPr lang="ru-RU" sz="1200" dirty="0" err="1"/>
              <a:t>Unix</a:t>
            </a:r>
            <a:r>
              <a:rPr lang="ru-RU" sz="1200" dirty="0"/>
              <a:t> поставляется с полным набором инструментов, которые включают в себя компилятор GNU C/C++ и отладчик.</a:t>
            </a:r>
          </a:p>
        </p:txBody>
      </p:sp>
      <p:sp>
        <p:nvSpPr>
          <p:cNvPr id="7" name="Круговая стрелка 6">
            <a:hlinkClick r:id="rId2" action="ppaction://hlinksldjump"/>
          </p:cNvPr>
          <p:cNvSpPr/>
          <p:nvPr/>
        </p:nvSpPr>
        <p:spPr>
          <a:xfrm>
            <a:off x="7380312" y="3645024"/>
            <a:ext cx="1759845" cy="18722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RESTART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трелка влево 7">
            <a:hlinkClick r:id="rId3" action="ppaction://hlinksldjump"/>
          </p:cNvPr>
          <p:cNvSpPr/>
          <p:nvPr/>
        </p:nvSpPr>
        <p:spPr>
          <a:xfrm>
            <a:off x="137208" y="5919576"/>
            <a:ext cx="1050416" cy="5532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24246"/>
            <a:ext cx="6192688" cy="306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hlinkClick r:id="" action="ppaction://hlinkshowjump?jump=endshow"/>
          </p:cNvPr>
          <p:cNvSpPr/>
          <p:nvPr/>
        </p:nvSpPr>
        <p:spPr>
          <a:xfrm>
            <a:off x="8229600" y="6087616"/>
            <a:ext cx="914400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Выход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9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63888" y="251937"/>
            <a:ext cx="18357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История</a:t>
            </a:r>
            <a:endParaRPr lang="ru-RU" sz="32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500404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Свободная </a:t>
            </a:r>
            <a:r>
              <a:rPr lang="ru-RU" sz="1200" dirty="0" err="1" smtClean="0"/>
              <a:t>многоплатформенная</a:t>
            </a:r>
            <a:r>
              <a:rPr lang="ru-RU" sz="1200" dirty="0" smtClean="0"/>
              <a:t> операционная система, основанная на 4.4BSD — BSD-реализации UNIX-системы. Основным отличием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от других свободных операционных систем, базирующихся на 4.4BSD, является изначальная ориентированность проекта на создание наиболее безопасной, свободной и лицензионно чистой из существующих операционных систем.</a:t>
            </a:r>
          </a:p>
          <a:p>
            <a:r>
              <a:rPr lang="ru-RU" sz="1200" dirty="0"/>
              <a:t> </a:t>
            </a:r>
            <a:r>
              <a:rPr lang="ru-RU" sz="1200" dirty="0" smtClean="0"/>
              <a:t>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— самостоятельный проект, ответвление </a:t>
            </a:r>
            <a:r>
              <a:rPr lang="ru-RU" sz="1200" dirty="0" err="1" smtClean="0"/>
              <a:t>NetBSD</a:t>
            </a:r>
            <a:r>
              <a:rPr lang="ru-RU" sz="1200" dirty="0" smtClean="0"/>
              <a:t>, возникшее в конце 1995 года в результате раскола в команде разработчиков. Тео де </a:t>
            </a:r>
            <a:r>
              <a:rPr lang="ru-RU" sz="1200" dirty="0" err="1" smtClean="0"/>
              <a:t>Раадт</a:t>
            </a:r>
            <a:r>
              <a:rPr lang="ru-RU" sz="1200" dirty="0" smtClean="0"/>
              <a:t>, один из четырёх основателей </a:t>
            </a:r>
            <a:r>
              <a:rPr lang="ru-RU" sz="1200" dirty="0" err="1" smtClean="0"/>
              <a:t>NetBSD</a:t>
            </a:r>
            <a:r>
              <a:rPr lang="ru-RU" sz="1200" dirty="0" smtClean="0"/>
              <a:t>, был вынужден покинуть проект после конфронтации по поводу дальнейшего развития ОС. Взяв за основу дерево исходных кодов </a:t>
            </a:r>
            <a:r>
              <a:rPr lang="ru-RU" sz="1200" dirty="0" err="1" smtClean="0"/>
              <a:t>NetBSD</a:t>
            </a:r>
            <a:r>
              <a:rPr lang="ru-RU" sz="1200" dirty="0" smtClean="0"/>
              <a:t> и переделав его в соответствии со своим видением, он создал свой собственный проект —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.</a:t>
            </a:r>
            <a:endParaRPr lang="ru-RU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14368"/>
            <a:ext cx="4109446" cy="336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вал 5">
            <a:hlinkClick r:id="rId3" action="ppaction://hlinksldjump"/>
          </p:cNvPr>
          <p:cNvSpPr/>
          <p:nvPr/>
        </p:nvSpPr>
        <p:spPr>
          <a:xfrm>
            <a:off x="6516216" y="1772816"/>
            <a:ext cx="145695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4368"/>
            <a:ext cx="5004047" cy="334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1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47864" y="20935"/>
            <a:ext cx="18469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Релизы</a:t>
            </a:r>
            <a:endParaRPr lang="ru-RU" sz="3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7266"/>
            <a:ext cx="9144000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Новые версии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выходят каждые полгода: ориентировочно 1 мая и 1 ноября. В настоящий момент поддерживаются 15 различных платформ и архитектур, включая популярные i386-совместимые компьютеры, M68k, </a:t>
            </a:r>
            <a:r>
              <a:rPr lang="ru-RU" sz="1200" dirty="0" err="1" smtClean="0"/>
              <a:t>UltraSPARC</a:t>
            </a:r>
            <a:r>
              <a:rPr lang="ru-RU" sz="1200" dirty="0" smtClean="0"/>
              <a:t>, DEC </a:t>
            </a:r>
            <a:r>
              <a:rPr lang="ru-RU" sz="1200" dirty="0" err="1" smtClean="0"/>
              <a:t>Alpha</a:t>
            </a:r>
            <a:r>
              <a:rPr lang="ru-RU" sz="1200" dirty="0" smtClean="0"/>
              <a:t>, AMD64, </a:t>
            </a:r>
            <a:r>
              <a:rPr lang="ru-RU" sz="1200" dirty="0" err="1" smtClean="0"/>
              <a:t>Sharp</a:t>
            </a:r>
            <a:r>
              <a:rPr lang="ru-RU" sz="1200" dirty="0" smtClean="0"/>
              <a:t> </a:t>
            </a:r>
            <a:r>
              <a:rPr lang="ru-RU" sz="1200" dirty="0" err="1" smtClean="0"/>
              <a:t>Zaurus</a:t>
            </a:r>
            <a:r>
              <a:rPr lang="ru-RU" sz="1200" dirty="0" smtClean="0"/>
              <a:t> и другие. Для установки доступно свыше 9500 пакетов с программным обеспечением, собираемым посредством штатного механизма портов.</a:t>
            </a:r>
          </a:p>
          <a:p>
            <a:endParaRPr lang="ru-RU" sz="1200" dirty="0" smtClean="0"/>
          </a:p>
          <a:p>
            <a:r>
              <a:rPr lang="ru-RU" sz="1200" dirty="0" smtClean="0"/>
              <a:t>  Между релизами происходит регулярный выход </a:t>
            </a:r>
            <a:r>
              <a:rPr lang="ru-RU" sz="1200" dirty="0" err="1" smtClean="0"/>
              <a:t>снапшотов</a:t>
            </a:r>
            <a:r>
              <a:rPr lang="ru-RU" sz="1200" dirty="0" smtClean="0"/>
              <a:t>, формируемых тем же путём, что и релизы. </a:t>
            </a:r>
            <a:r>
              <a:rPr lang="ru-RU" sz="1200" dirty="0" err="1" smtClean="0"/>
              <a:t>Снапшоты</a:t>
            </a:r>
            <a:r>
              <a:rPr lang="ru-RU" sz="1200" dirty="0" smtClean="0"/>
              <a:t> в основном соответствуют текущему состоянию дерева исходных текстов.</a:t>
            </a:r>
          </a:p>
          <a:p>
            <a:endParaRPr lang="ru-RU" sz="1200" dirty="0" smtClean="0"/>
          </a:p>
          <a:p>
            <a:r>
              <a:rPr lang="ru-RU" sz="1200" dirty="0" smtClean="0"/>
              <a:t> Каждый релиз сопровождается комиксом и как минимум одной песней. В песнях рассказывается о процессе создания релизов, о спорах и конфликтах, возникших за прошедшие 6 месяцев. До 2016 года релизы выпускались на CD-ROM. Начиная с версии 6.1 релизы выпускаются только в Интернете.</a:t>
            </a:r>
          </a:p>
          <a:p>
            <a:endParaRPr lang="ru-RU" sz="1200" dirty="0" smtClean="0"/>
          </a:p>
          <a:p>
            <a:r>
              <a:rPr lang="ru-RU" sz="1200" dirty="0" smtClean="0"/>
              <a:t> Релизы, включая </a:t>
            </a:r>
            <a:r>
              <a:rPr lang="ru-RU" sz="1200" dirty="0" err="1" smtClean="0"/>
              <a:t>снапшоты</a:t>
            </a:r>
            <a:r>
              <a:rPr lang="ru-RU" sz="1200" dirty="0" smtClean="0"/>
              <a:t>, подписываются утилитой </a:t>
            </a:r>
            <a:r>
              <a:rPr lang="ru-RU" sz="1200" dirty="0" err="1" smtClean="0"/>
              <a:t>signify</a:t>
            </a:r>
            <a:r>
              <a:rPr lang="ru-RU" sz="1200" dirty="0" smtClean="0"/>
              <a:t> собственной разработки. Отдельными ключами подписываются: 1) базовая система; 2) сторонние пакеты с прошивками оборудования; 3) все остальные сторонние пакеты. </a:t>
            </a:r>
          </a:p>
          <a:p>
            <a:endParaRPr lang="ru-RU" sz="1200" dirty="0" smtClean="0"/>
          </a:p>
          <a:p>
            <a:r>
              <a:rPr lang="ru-RU" sz="1200" dirty="0" smtClean="0"/>
              <a:t>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— одна из немногих популярных современных операционных систем общего назначения, не обладающей штатным графическим и/или локализованным инсталлятором. </a:t>
            </a:r>
            <a:endParaRPr lang="ru-RU" sz="1200" dirty="0"/>
          </a:p>
        </p:txBody>
      </p:sp>
      <p:sp>
        <p:nvSpPr>
          <p:cNvPr id="6" name="Стрелка вправо 5">
            <a:hlinkClick r:id="rId2" action="ppaction://hlinksldjump"/>
          </p:cNvPr>
          <p:cNvSpPr/>
          <p:nvPr/>
        </p:nvSpPr>
        <p:spPr>
          <a:xfrm>
            <a:off x="5868144" y="6021288"/>
            <a:ext cx="12241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  <p:sp>
        <p:nvSpPr>
          <p:cNvPr id="7" name="Стрелка влево 6">
            <a:hlinkClick r:id="rId3" action="ppaction://hlinksldjump"/>
          </p:cNvPr>
          <p:cNvSpPr/>
          <p:nvPr/>
        </p:nvSpPr>
        <p:spPr>
          <a:xfrm>
            <a:off x="1763688" y="6021288"/>
            <a:ext cx="1152128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0" y="3973413"/>
            <a:ext cx="3323777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91880" y="0"/>
            <a:ext cx="13708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Виды</a:t>
            </a:r>
            <a:endParaRPr lang="ru-RU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7" y="836712"/>
            <a:ext cx="913457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— межсетевой экран , заменивший в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OpenBSD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популярный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IPFilter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Даррена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Рида после многолетних разногласий по поводу лицензии•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OpenSSH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самая распространённая открытая реализация SSH.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OpenNTPD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демон для синхронизации времени по протоколу NTP; может работать и как сервер.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OpenOSPFD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реализация протокола динамической маршрутизации OSPF (локальная маршрутизация).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OpenBGPD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реализация протокола динамической маршрутизации BGP (глобальная маршрутизация).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OpenCVS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более простая и безопасная реализация CVS, чем разрабатываемая в рамках GNU.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OpenSMTPD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реализация протокола SMTP.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OpenIKED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реализация протокола IKEv2, являющегося одной из основных составляющих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VPN.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LibreSSL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форк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OpenSSL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обеспечиващий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совместимость с родительским проектом, но при этом систематически проходящий аудит как составная часть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OpenBSD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Отдельные разработки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OpenBSD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 стали отдельными проектами, но используются в качестве компактных, легче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аудируемых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замен внешним альтернативам.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трелка влево 5">
            <a:hlinkClick r:id="rId2" action="ppaction://hlinksldjump"/>
          </p:cNvPr>
          <p:cNvSpPr/>
          <p:nvPr/>
        </p:nvSpPr>
        <p:spPr>
          <a:xfrm>
            <a:off x="323528" y="5733256"/>
            <a:ext cx="1152128" cy="6060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sp>
        <p:nvSpPr>
          <p:cNvPr id="7" name="Стрелка вправо 6">
            <a:hlinkClick r:id="rId3" action="ppaction://hlinksldjump"/>
          </p:cNvPr>
          <p:cNvSpPr/>
          <p:nvPr/>
        </p:nvSpPr>
        <p:spPr>
          <a:xfrm>
            <a:off x="7596336" y="5793966"/>
            <a:ext cx="1122424" cy="587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81" y="3479910"/>
            <a:ext cx="47625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9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11507" y="0"/>
            <a:ext cx="28700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</a:t>
            </a:r>
            <a:endParaRPr lang="ru-RU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4704"/>
            <a:ext cx="91440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отличается от других свободных BSD-систем своей системой разработки. Никакой код не может попасть в систему извне случайно; любые изменения просматриваются ответственными за соответствующую часть системы лицами. Любая ошибка, найденная в одном месте, вызывает пересмотр всего аналогичного кода.</a:t>
            </a:r>
          </a:p>
          <a:p>
            <a:endParaRPr lang="ru-RU" sz="1200" dirty="0" smtClean="0"/>
          </a:p>
          <a:p>
            <a:r>
              <a:rPr lang="ru-RU" sz="1200" dirty="0" smtClean="0"/>
              <a:t> Разработчики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категорически не приемлют использование любого несвободного кода в системе. Неоднократно части операционной системы исключались из </a:t>
            </a:r>
            <a:r>
              <a:rPr lang="ru-RU" sz="1200" dirty="0" err="1" smtClean="0"/>
              <a:t>репозитория</a:t>
            </a:r>
            <a:r>
              <a:rPr lang="ru-RU" sz="1200" dirty="0" smtClean="0"/>
              <a:t> из-за проблем с лицензированием:</a:t>
            </a:r>
          </a:p>
          <a:p>
            <a:r>
              <a:rPr lang="ru-RU" sz="1200" dirty="0" smtClean="0"/>
              <a:t>•	IP </a:t>
            </a:r>
            <a:r>
              <a:rPr lang="ru-RU" sz="1200" dirty="0" err="1" smtClean="0"/>
              <a:t>Filter</a:t>
            </a:r>
            <a:r>
              <a:rPr lang="ru-RU" sz="1200" dirty="0" smtClean="0"/>
              <a:t> — оригинальная лицензия </a:t>
            </a:r>
            <a:r>
              <a:rPr lang="ru-RU" sz="1200" dirty="0" err="1" smtClean="0"/>
              <a:t>Даррена</a:t>
            </a:r>
            <a:r>
              <a:rPr lang="ru-RU" sz="1200" dirty="0" smtClean="0"/>
              <a:t> Рида имела ряд серьёзных ограничений, например, не допускала модификации кода. А кроме исправления ошибок, сторонние программы в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подвергаются тюнингу — изменению умолчаний, запрету небезопасных режимов и т. п. </a:t>
            </a:r>
          </a:p>
          <a:p>
            <a:r>
              <a:rPr lang="ru-RU" sz="1200" dirty="0" smtClean="0"/>
              <a:t>•	XFree86 — из-за изменения лицензии был заменён на </a:t>
            </a:r>
            <a:r>
              <a:rPr lang="ru-RU" sz="1200" dirty="0" err="1" smtClean="0"/>
              <a:t>X.Org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•	В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не используются драйвера с «</a:t>
            </a:r>
            <a:r>
              <a:rPr lang="ru-RU" sz="1200" dirty="0" err="1" smtClean="0"/>
              <a:t>блобами</a:t>
            </a:r>
            <a:r>
              <a:rPr lang="ru-RU" sz="1200" dirty="0" smtClean="0"/>
              <a:t>» — скомпилированными объектными модулями с </a:t>
            </a:r>
            <a:r>
              <a:rPr lang="ru-RU" sz="1200" dirty="0" err="1" smtClean="0"/>
              <a:t>нераскрываемым</a:t>
            </a:r>
            <a:r>
              <a:rPr lang="ru-RU" sz="1200" dirty="0" smtClean="0"/>
              <a:t> исходным кодом. Кроме несвободного исполнения, такие драйвера позиционируются как потенциально опасные так как не поддаются проверке и необходимой модификации. </a:t>
            </a:r>
          </a:p>
          <a:p>
            <a:r>
              <a:rPr lang="ru-RU" sz="1200" dirty="0" smtClean="0"/>
              <a:t>•	В дерево </a:t>
            </a:r>
            <a:r>
              <a:rPr lang="ru-RU" sz="1200" dirty="0" err="1" smtClean="0"/>
              <a:t>портированных</a:t>
            </a:r>
            <a:r>
              <a:rPr lang="ru-RU" sz="1200" dirty="0" smtClean="0"/>
              <a:t> программ , за редкими исключениями, не включаются (или удаляются) программы с лицензиями, не разрешающими распространение в виде исходных кодов и в бинарном (скомпилированном) виде.</a:t>
            </a:r>
          </a:p>
        </p:txBody>
      </p:sp>
      <p:sp>
        <p:nvSpPr>
          <p:cNvPr id="6" name="Стрелка влево 5">
            <a:hlinkClick r:id="rId2" action="ppaction://hlinksldjump"/>
          </p:cNvPr>
          <p:cNvSpPr/>
          <p:nvPr/>
        </p:nvSpPr>
        <p:spPr>
          <a:xfrm>
            <a:off x="987764" y="6139012"/>
            <a:ext cx="1063955" cy="5303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sp>
        <p:nvSpPr>
          <p:cNvPr id="7" name="Стрелка вправо 6">
            <a:hlinkClick r:id="rId3" action="ppaction://hlinksldjump"/>
          </p:cNvPr>
          <p:cNvSpPr/>
          <p:nvPr/>
        </p:nvSpPr>
        <p:spPr>
          <a:xfrm>
            <a:off x="7308304" y="6139012"/>
            <a:ext cx="1122424" cy="530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6301"/>
            <a:ext cx="3528392" cy="31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40768"/>
            <a:ext cx="9144000" cy="138499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•	BSD </a:t>
            </a:r>
            <a:r>
              <a:rPr lang="ru-RU" sz="1200" dirty="0" err="1" smtClean="0"/>
              <a:t>Authentication</a:t>
            </a:r>
            <a:r>
              <a:rPr lang="ru-RU" sz="1200" dirty="0" smtClean="0"/>
              <a:t> — API для аутентификации; изначально разработан в рамках проекта </a:t>
            </a:r>
            <a:r>
              <a:rPr lang="ru-RU" sz="1200" dirty="0" err="1" smtClean="0"/>
              <a:t>BSDi</a:t>
            </a:r>
            <a:r>
              <a:rPr lang="ru-RU" sz="1200" dirty="0" smtClean="0"/>
              <a:t>, на данный момент поддерживается только в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•	</a:t>
            </a:r>
            <a:r>
              <a:rPr lang="ru-RU" sz="1200" dirty="0" err="1" smtClean="0"/>
              <a:t>imsg</a:t>
            </a:r>
            <a:r>
              <a:rPr lang="ru-RU" sz="1200" dirty="0" smtClean="0"/>
              <a:t> — API для программ с разделением привилегий между процессами, используется во многих </a:t>
            </a:r>
            <a:r>
              <a:rPr lang="ru-RU" sz="1200" dirty="0" err="1" smtClean="0"/>
              <a:t>субпроектах</a:t>
            </a:r>
            <a:r>
              <a:rPr lang="ru-RU" sz="1200" dirty="0" smtClean="0"/>
              <a:t>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•	</a:t>
            </a:r>
            <a:r>
              <a:rPr lang="ru-RU" sz="1200" dirty="0" err="1" smtClean="0"/>
              <a:t>pledge</a:t>
            </a:r>
            <a:r>
              <a:rPr lang="ru-RU" sz="1200" dirty="0" smtClean="0"/>
              <a:t> — механизм самоограничения процессами своих возможностей, близкий по духу к </a:t>
            </a:r>
            <a:r>
              <a:rPr lang="ru-RU" sz="1200" dirty="0" err="1" smtClean="0"/>
              <a:t>Seccomp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•	</a:t>
            </a:r>
            <a:r>
              <a:rPr lang="ru-RU" sz="1200" dirty="0" err="1" smtClean="0"/>
              <a:t>strlcat</a:t>
            </a:r>
            <a:r>
              <a:rPr lang="ru-RU" sz="1200" dirty="0" smtClean="0"/>
              <a:t>/</a:t>
            </a:r>
            <a:r>
              <a:rPr lang="ru-RU" sz="1200" dirty="0" err="1" smtClean="0"/>
              <a:t>strlcpy</a:t>
            </a:r>
            <a:r>
              <a:rPr lang="ru-RU" sz="1200" dirty="0" smtClean="0"/>
              <a:t> — получивший широкое распространение за пределами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API для работы с C-строками, помогающий избегать типичных для </a:t>
            </a:r>
            <a:r>
              <a:rPr lang="ru-RU" sz="1200" dirty="0" err="1" smtClean="0"/>
              <a:t>strcat</a:t>
            </a:r>
            <a:r>
              <a:rPr lang="ru-RU" sz="1200" dirty="0" smtClean="0"/>
              <a:t>/</a:t>
            </a:r>
            <a:r>
              <a:rPr lang="ru-RU" sz="1200" dirty="0" err="1" smtClean="0"/>
              <a:t>strcpy</a:t>
            </a:r>
            <a:r>
              <a:rPr lang="ru-RU" sz="1200" dirty="0" smtClean="0"/>
              <a:t> проблем с переполнением буфера.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3888" y="-30620"/>
            <a:ext cx="1223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API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3594"/>
            <a:ext cx="4572000" cy="330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25763"/>
            <a:ext cx="4541813" cy="330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трелка влево 5">
            <a:hlinkClick r:id="rId4" action="ppaction://hlinksldjump"/>
          </p:cNvPr>
          <p:cNvSpPr/>
          <p:nvPr/>
        </p:nvSpPr>
        <p:spPr>
          <a:xfrm>
            <a:off x="539552" y="6191836"/>
            <a:ext cx="1152128" cy="530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sp>
        <p:nvSpPr>
          <p:cNvPr id="7" name="Стрелка вправо 6">
            <a:hlinkClick r:id="rId5" action="ppaction://hlinksldjump"/>
          </p:cNvPr>
          <p:cNvSpPr/>
          <p:nvPr/>
        </p:nvSpPr>
        <p:spPr>
          <a:xfrm>
            <a:off x="7380312" y="6237306"/>
            <a:ext cx="1122424" cy="57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3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06662"/>
            <a:ext cx="91440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В 2003 году финансирование со стороны DARPA было прекращено. Основным источником средств для поддержания жизнедеятельности проекта становятся индивидуальные пожертвования; как в денежной форме, так и в виде приобретения оборудования или транспортных билетов для разработчиков.</a:t>
            </a:r>
          </a:p>
          <a:p>
            <a:r>
              <a:rPr lang="ru-RU" sz="1200" dirty="0" smtClean="0"/>
              <a:t> Для решения проблемы с пожертвованиями от юридических лиц 26 апреля 2007 года был создана некоммерческая организация — фонд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(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</a:t>
            </a:r>
            <a:r>
              <a:rPr lang="ru-RU" sz="1200" dirty="0" err="1" smtClean="0"/>
              <a:t>Foundation</a:t>
            </a:r>
            <a:r>
              <a:rPr lang="ru-RU" sz="1200" dirty="0" smtClean="0"/>
              <a:t>). В отличие многих других подобных организаций, фонд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не влияет на принимаемые проектом решения и, за отдельным исключением, не выступает от его имени.</a:t>
            </a:r>
          </a:p>
          <a:p>
            <a:r>
              <a:rPr lang="ru-RU" sz="1200" dirty="0" smtClean="0"/>
              <a:t>  17 января 2014 года проект оказался под угрозой закрытия из-за того, что у Тео де </a:t>
            </a:r>
            <a:r>
              <a:rPr lang="ru-RU" sz="1200" dirty="0" err="1" smtClean="0"/>
              <a:t>Раадта</a:t>
            </a:r>
            <a:r>
              <a:rPr lang="ru-RU" sz="1200" dirty="0" smtClean="0"/>
              <a:t>, использующего для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огромный «зоопарк железа» у себя дома, накопилась значительная задолженность за электроэнергию, эквивалентная 20 000$, в связи с чем он опубликовал письмо с просьбой о помощи. Спонсор из числа </a:t>
            </a:r>
            <a:r>
              <a:rPr lang="ru-RU" sz="1200" dirty="0" err="1" smtClean="0"/>
              <a:t>Bitcoin</a:t>
            </a:r>
            <a:r>
              <a:rPr lang="ru-RU" sz="1200" dirty="0" smtClean="0"/>
              <a:t>-богачей нашёлся буквально через 2 дня сразу после того, как ссылку опубликовали на IRC-канале #</a:t>
            </a:r>
            <a:r>
              <a:rPr lang="ru-RU" sz="1200" dirty="0" err="1" smtClean="0"/>
              <a:t>bitcoin-assets</a:t>
            </a:r>
            <a:r>
              <a:rPr lang="ru-RU" sz="1200" dirty="0" smtClean="0"/>
              <a:t>. Румынский предприниматель </a:t>
            </a:r>
            <a:r>
              <a:rPr lang="ru-RU" sz="1200" dirty="0" err="1" smtClean="0"/>
              <a:t>Мирча</a:t>
            </a:r>
            <a:r>
              <a:rPr lang="ru-RU" sz="1200" dirty="0" smtClean="0"/>
              <a:t> </a:t>
            </a:r>
            <a:r>
              <a:rPr lang="ru-RU" sz="1200" dirty="0" err="1" smtClean="0"/>
              <a:t>Попеску</a:t>
            </a:r>
            <a:r>
              <a:rPr lang="ru-RU" sz="1200" dirty="0" smtClean="0"/>
              <a:t> сообщил, что готов пожертвовать сразу всю необходимую сумму.</a:t>
            </a:r>
          </a:p>
          <a:p>
            <a:r>
              <a:rPr lang="ru-RU" sz="1200" dirty="0" smtClean="0"/>
              <a:t>  На данный момент именно </a:t>
            </a:r>
            <a:r>
              <a:rPr lang="ru-RU" sz="1200" dirty="0" err="1" smtClean="0"/>
              <a:t>OpenBSD</a:t>
            </a:r>
            <a:r>
              <a:rPr lang="ru-RU" sz="1200" dirty="0" smtClean="0"/>
              <a:t> </a:t>
            </a:r>
            <a:r>
              <a:rPr lang="ru-RU" sz="1200" dirty="0" err="1" smtClean="0"/>
              <a:t>Foundation</a:t>
            </a:r>
            <a:r>
              <a:rPr lang="ru-RU" sz="1200" dirty="0" smtClean="0"/>
              <a:t> финансово поддерживает инфраструктуру проекта, а также проведение </a:t>
            </a:r>
            <a:r>
              <a:rPr lang="ru-RU" sz="1200" dirty="0" err="1" smtClean="0"/>
              <a:t>хакатонов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 </a:t>
            </a:r>
            <a:r>
              <a:rPr lang="ru-RU" sz="1200" dirty="0" err="1" smtClean="0"/>
              <a:t>Хакатон</a:t>
            </a:r>
            <a:r>
              <a:rPr lang="ru-RU" sz="1200" dirty="0" smtClean="0"/>
              <a:t> </a:t>
            </a:r>
            <a:r>
              <a:rPr lang="ru-RU" sz="1200" dirty="0"/>
              <a:t>— форум разработчиков, во время которого специалисты из разных областей разработки программного обеспечения сообща работают над решением какой-либо проблемы.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77707" y="0"/>
            <a:ext cx="39885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Финансирование</a:t>
            </a:r>
            <a:endParaRPr lang="ru-RU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" name="Стрелка вправо 1">
            <a:hlinkClick r:id="rId2" action="ppaction://hlinksldjump"/>
          </p:cNvPr>
          <p:cNvSpPr/>
          <p:nvPr/>
        </p:nvSpPr>
        <p:spPr>
          <a:xfrm>
            <a:off x="7740352" y="6172124"/>
            <a:ext cx="1135349" cy="5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  <p:sp>
        <p:nvSpPr>
          <p:cNvPr id="3" name="Стрелка влево 2">
            <a:hlinkClick r:id="rId3" action="ppaction://hlinksldjump"/>
          </p:cNvPr>
          <p:cNvSpPr/>
          <p:nvPr/>
        </p:nvSpPr>
        <p:spPr>
          <a:xfrm>
            <a:off x="323528" y="6165304"/>
            <a:ext cx="1080120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30649"/>
            <a:ext cx="4516535" cy="28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35029"/>
            <a:ext cx="9144000" cy="30469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1)Быстродействие файловой системы: UFS не отличается скоростью, хотя на SSD все работает очень и очень шустро.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2)Не поддерживается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bluetooth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В ванильном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OpenBSD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нет поддержки клиента CIFS, но это решается использованием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sharity-light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, который работает несмотря на свою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кривость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 Есть официальный порт поддержки CIFS через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fuse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-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usmb</a:t>
            </a:r>
            <a:endParaRPr lang="ru-RU" sz="12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3)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Apple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не раскрывает формат базы с метаданными для своих плееров и вдобавок ещё и периодически его меняет, то использование их плееров без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iTunes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создаёт некоторые проблемы.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4) Для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OpenBSD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нет официальной поддержки клиента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Skype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5)Отсутствие системы распознавания текста, хотя эксперименты с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tesseract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показали, что эта OCR подает надежды.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6) не поддерживает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Unicode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и из-за этого приходится устанавливать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vim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из пакетов.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7)Отсутствие файловой системы с поддержкой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журналирования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8)В базовой системе нет поддержки WPA2-Enterprise, используемом в корпоративных беспроводных сетях. Но проблема решается установкой и настройкой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wpa_supplicant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из пакетов.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9)Отсутствие удобного менеджера сетевых настроек. 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10)Нет поддержки видеокарт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NVidia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 Впрочем это проблема не самой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OpenBSD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, причина в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отстутствии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открытой документации для этих видеокарт.</a:t>
            </a:r>
          </a:p>
          <a:p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11)Отсутствие удобного календаря, аналога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Apple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iCal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.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Портирование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редактора для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epub</a:t>
            </a:r>
            <a:r>
              <a:rPr lang="ru-RU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- </a:t>
            </a:r>
            <a:r>
              <a:rPr lang="ru-RU" sz="12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Sigil</a:t>
            </a:r>
            <a:endParaRPr lang="ru-RU" sz="12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67744" y="11699"/>
            <a:ext cx="4083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Недостатки</a:t>
            </a:r>
            <a:endParaRPr lang="ru-RU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807"/>
            <a:ext cx="6732240" cy="267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Стрелка влево 1">
            <a:hlinkClick r:id="rId3" action="ppaction://hlinksldjump"/>
          </p:cNvPr>
          <p:cNvSpPr/>
          <p:nvPr/>
        </p:nvSpPr>
        <p:spPr>
          <a:xfrm>
            <a:off x="6740594" y="5498212"/>
            <a:ext cx="1143774" cy="523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sp>
        <p:nvSpPr>
          <p:cNvPr id="3" name="Стрелка вправо 2">
            <a:hlinkClick r:id="rId4" action="ppaction://hlinksldjump"/>
          </p:cNvPr>
          <p:cNvSpPr/>
          <p:nvPr/>
        </p:nvSpPr>
        <p:spPr>
          <a:xfrm>
            <a:off x="7884368" y="5498213"/>
            <a:ext cx="1152128" cy="52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2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sz="quarter" idx="13"/>
          </p:nvPr>
        </p:nvSpPr>
        <p:spPr>
          <a:xfrm>
            <a:off x="0" y="764704"/>
            <a:ext cx="9144000" cy="593784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ru-RU" sz="1200" dirty="0"/>
              <a:t>Порядок установки:</a:t>
            </a:r>
          </a:p>
          <a:p>
            <a:pPr marL="45720" indent="0">
              <a:buNone/>
            </a:pPr>
            <a:r>
              <a:rPr lang="ru-RU" sz="1200" dirty="0"/>
              <a:t>1)Собрать данные о своем </a:t>
            </a:r>
            <a:r>
              <a:rPr lang="ru-RU" sz="1200" dirty="0" smtClean="0"/>
              <a:t>ПК.</a:t>
            </a:r>
          </a:p>
          <a:p>
            <a:pPr marL="45720" indent="0">
              <a:buNone/>
            </a:pPr>
            <a:r>
              <a:rPr lang="ru-RU" sz="1200" dirty="0" smtClean="0"/>
              <a:t>2</a:t>
            </a:r>
            <a:r>
              <a:rPr lang="ru-RU" sz="1200" dirty="0"/>
              <a:t>) Сообщение:</a:t>
            </a:r>
            <a:r>
              <a:rPr lang="en-US" sz="1200" dirty="0" err="1"/>
              <a:t>rootdev</a:t>
            </a:r>
            <a:r>
              <a:rPr lang="en-US" sz="1200" dirty="0"/>
              <a:t>=0x1100 </a:t>
            </a:r>
            <a:r>
              <a:rPr lang="en-US" sz="1200" dirty="0" err="1"/>
              <a:t>rrootdev</a:t>
            </a:r>
            <a:r>
              <a:rPr lang="en-US" sz="1200" dirty="0"/>
              <a:t>=0x2f00 </a:t>
            </a:r>
            <a:r>
              <a:rPr lang="en-US" sz="1200" dirty="0" err="1"/>
              <a:t>rawdev</a:t>
            </a:r>
            <a:r>
              <a:rPr lang="en-US" sz="1200" dirty="0"/>
              <a:t>=0x2f02</a:t>
            </a:r>
          </a:p>
          <a:p>
            <a:pPr marL="45720" indent="0">
              <a:buNone/>
            </a:pPr>
            <a:r>
              <a:rPr lang="en-US" sz="1200" dirty="0"/>
              <a:t>	erase ^?, </a:t>
            </a:r>
            <a:r>
              <a:rPr lang="en-US" sz="1200" dirty="0" err="1"/>
              <a:t>werase</a:t>
            </a:r>
            <a:r>
              <a:rPr lang="en-US" sz="1200" dirty="0"/>
              <a:t> ^W, kill ^U, </a:t>
            </a:r>
            <a:r>
              <a:rPr lang="en-US" sz="1200" dirty="0" err="1"/>
              <a:t>intr</a:t>
            </a:r>
            <a:r>
              <a:rPr lang="en-US" sz="1200" dirty="0"/>
              <a:t> ^C, status ^T</a:t>
            </a:r>
          </a:p>
          <a:p>
            <a:pPr marL="45720" indent="0">
              <a:buNone/>
            </a:pPr>
            <a:r>
              <a:rPr lang="en-US" sz="1200" dirty="0"/>
              <a:t>  (I)</a:t>
            </a:r>
            <a:r>
              <a:rPr lang="en-US" sz="1200" dirty="0" err="1"/>
              <a:t>nstall</a:t>
            </a:r>
            <a:r>
              <a:rPr lang="en-US" sz="1200" dirty="0"/>
              <a:t>, (U)</a:t>
            </a:r>
            <a:r>
              <a:rPr lang="en-US" sz="1200" dirty="0" err="1"/>
              <a:t>pgrade</a:t>
            </a:r>
            <a:r>
              <a:rPr lang="en-US" sz="1200" dirty="0"/>
              <a:t> or (S)hell? I</a:t>
            </a:r>
          </a:p>
          <a:p>
            <a:pPr marL="45720" indent="0">
              <a:buNone/>
            </a:pPr>
            <a:r>
              <a:rPr lang="ru-RU" sz="1200" dirty="0"/>
              <a:t>Выберите </a:t>
            </a:r>
            <a:r>
              <a:rPr lang="en-US" sz="1200" dirty="0"/>
              <a:t>Install.</a:t>
            </a:r>
          </a:p>
          <a:p>
            <a:pPr marL="45720" indent="0">
              <a:buNone/>
            </a:pPr>
            <a:r>
              <a:rPr lang="en-US" sz="1200" dirty="0"/>
              <a:t>3</a:t>
            </a:r>
            <a:r>
              <a:rPr lang="en-US" sz="1200" dirty="0" smtClean="0"/>
              <a:t>) </a:t>
            </a:r>
            <a:r>
              <a:rPr lang="ru-RU" sz="1200" dirty="0" smtClean="0"/>
              <a:t>Нажмите </a:t>
            </a:r>
            <a:r>
              <a:rPr lang="en-US" sz="1200" dirty="0"/>
              <a:t>Enter.</a:t>
            </a:r>
          </a:p>
          <a:p>
            <a:pPr marL="45720" indent="0">
              <a:buNone/>
            </a:pPr>
            <a:r>
              <a:rPr lang="en-US" sz="1200" dirty="0" smtClean="0"/>
              <a:t>4)</a:t>
            </a:r>
            <a:r>
              <a:rPr lang="ru-RU" sz="1200" dirty="0"/>
              <a:t>Выберите диск, на который будет записана загрузочная информация (</a:t>
            </a:r>
            <a:r>
              <a:rPr lang="en-US" sz="1200" dirty="0"/>
              <a:t>wd0 – </a:t>
            </a:r>
            <a:r>
              <a:rPr lang="ru-RU" sz="1200" dirty="0"/>
              <a:t>первый, </a:t>
            </a:r>
            <a:r>
              <a:rPr lang="en-US" sz="1200" dirty="0"/>
              <a:t>wd1-</a:t>
            </a:r>
            <a:r>
              <a:rPr lang="ru-RU" sz="1200" dirty="0"/>
              <a:t>второй и т.д.). </a:t>
            </a:r>
            <a:endParaRPr lang="ru-RU" sz="1200" dirty="0" smtClean="0"/>
          </a:p>
          <a:p>
            <a:pPr marL="45720" indent="0">
              <a:buNone/>
            </a:pPr>
            <a:r>
              <a:rPr lang="ru-RU" sz="1200" dirty="0" smtClean="0"/>
              <a:t>Разбиение </a:t>
            </a:r>
            <a:r>
              <a:rPr lang="ru-RU" sz="1200" dirty="0"/>
              <a:t>диска необходимо проводить очень внимательно! Иначе Вы рискуете полностью потерять сохраненную на диске информацию. Отменить сделанные в </a:t>
            </a:r>
            <a:r>
              <a:rPr lang="en-US" sz="1200" dirty="0" err="1"/>
              <a:t>fdisk</a:t>
            </a:r>
            <a:r>
              <a:rPr lang="en-US" sz="1200" dirty="0"/>
              <a:t> </a:t>
            </a:r>
            <a:r>
              <a:rPr lang="ru-RU" sz="1200" dirty="0"/>
              <a:t>изменения нельзя. Можно лишь выйти из программы установки и начать установку заново. Просто перезагружаться не стоит – другой редактор разделов не увидит изменений, но загрузить старую ОС не удастся.</a:t>
            </a:r>
          </a:p>
          <a:p>
            <a:pPr marL="45720" indent="0">
              <a:buNone/>
            </a:pPr>
            <a:r>
              <a:rPr lang="ru-RU" sz="1200" dirty="0"/>
              <a:t>6)Сформируем раздел под систему</a:t>
            </a:r>
          </a:p>
          <a:p>
            <a:pPr marL="45720" indent="0">
              <a:buNone/>
            </a:pPr>
            <a:r>
              <a:rPr lang="ru-RU" sz="1200" dirty="0"/>
              <a:t>7)Теперь можно сохранить раздел и перейти к следующему пункту установки</a:t>
            </a:r>
          </a:p>
          <a:p>
            <a:pPr marL="45720" indent="0">
              <a:buNone/>
            </a:pPr>
            <a:r>
              <a:rPr lang="ru-RU" sz="1200" dirty="0"/>
              <a:t>8)После выхода из </a:t>
            </a:r>
            <a:r>
              <a:rPr lang="en-US" sz="1200" dirty="0" err="1"/>
              <a:t>fdisk</a:t>
            </a:r>
            <a:r>
              <a:rPr lang="en-US" sz="1200" dirty="0"/>
              <a:t> </a:t>
            </a:r>
            <a:r>
              <a:rPr lang="ru-RU" sz="1200" dirty="0"/>
              <a:t>запустится программа </a:t>
            </a:r>
            <a:r>
              <a:rPr lang="en-US" sz="1200" dirty="0"/>
              <a:t>label </a:t>
            </a:r>
            <a:r>
              <a:rPr lang="en-US" sz="1200" dirty="0" smtClean="0"/>
              <a:t>editor</a:t>
            </a:r>
            <a:endParaRPr lang="en-US" sz="1200" dirty="0"/>
          </a:p>
          <a:p>
            <a:pPr marL="45720" indent="0">
              <a:buNone/>
            </a:pPr>
            <a:r>
              <a:rPr lang="ru-RU" sz="1200" dirty="0"/>
              <a:t>Здесь надо указать точки монтирования разделов и их размер. </a:t>
            </a:r>
          </a:p>
          <a:p>
            <a:pPr marL="45720" indent="0">
              <a:buNone/>
            </a:pPr>
            <a:r>
              <a:rPr lang="ru-RU" sz="1200" dirty="0" smtClean="0"/>
              <a:t>9)Тонкое </a:t>
            </a:r>
            <a:r>
              <a:rPr lang="ru-RU" sz="1200" dirty="0"/>
              <a:t>место: монтирование разделов необходимо проводить строго в указанном порядке. После монтирования последнего раздела надо ввести </a:t>
            </a:r>
            <a:r>
              <a:rPr lang="en-US" sz="1200" dirty="0"/>
              <a:t>done </a:t>
            </a:r>
            <a:r>
              <a:rPr lang="ru-RU" sz="1200" dirty="0"/>
              <a:t>и нажать "</a:t>
            </a:r>
            <a:r>
              <a:rPr lang="en-US" sz="1200" dirty="0"/>
              <a:t>Enter".</a:t>
            </a:r>
          </a:p>
          <a:p>
            <a:pPr marL="45720" indent="0">
              <a:buNone/>
            </a:pPr>
            <a:r>
              <a:rPr lang="ru-RU" sz="1200" dirty="0" smtClean="0"/>
              <a:t>Следующий </a:t>
            </a:r>
            <a:r>
              <a:rPr lang="ru-RU" sz="1200" dirty="0"/>
              <a:t>этап – это уже дело техники. Вводим имя машины и сетевые параметры:</a:t>
            </a:r>
          </a:p>
          <a:p>
            <a:pPr marL="45720" indent="0">
              <a:buNone/>
            </a:pPr>
            <a:r>
              <a:rPr lang="ru-RU" sz="1200" dirty="0"/>
              <a:t>10)После задания пароля, можно переходить непосредственно к инсталляции</a:t>
            </a:r>
          </a:p>
          <a:p>
            <a:pPr marL="45720" indent="0">
              <a:buNone/>
            </a:pPr>
            <a:r>
              <a:rPr lang="ru-RU" sz="1200" dirty="0"/>
              <a:t>Если Вы устанавливаете систему с </a:t>
            </a:r>
            <a:r>
              <a:rPr lang="ru-RU" sz="1200" dirty="0" err="1"/>
              <a:t>С</a:t>
            </a:r>
            <a:r>
              <a:rPr lang="en-US" sz="1200" dirty="0"/>
              <a:t>DROM, </a:t>
            </a:r>
            <a:r>
              <a:rPr lang="ru-RU" sz="1200" dirty="0"/>
              <a:t>то выберите “с”. Далее укажите местоположение директории с архивами</a:t>
            </a:r>
          </a:p>
          <a:p>
            <a:pPr marL="45720" indent="0">
              <a:buNone/>
            </a:pPr>
            <a:r>
              <a:rPr lang="ru-RU" sz="1200" dirty="0"/>
              <a:t>Выберите компоненты для установки. Если позволяет место, советую установить все, кроме игр</a:t>
            </a:r>
          </a:p>
          <a:p>
            <a:pPr marL="45720" indent="0">
              <a:buNone/>
            </a:pPr>
            <a:r>
              <a:rPr lang="ru-RU" sz="1200" dirty="0"/>
              <a:t>Далее введите </a:t>
            </a:r>
            <a:r>
              <a:rPr lang="en-US" sz="1200" dirty="0"/>
              <a:t>done, </a:t>
            </a:r>
            <a:r>
              <a:rPr lang="ru-RU" sz="1200" dirty="0"/>
              <a:t>и подтвердите начало установки. После окончания распаковки снова введите </a:t>
            </a:r>
            <a:r>
              <a:rPr lang="en-US" sz="1200" dirty="0"/>
              <a:t>done.</a:t>
            </a:r>
          </a:p>
          <a:p>
            <a:pPr marL="45720" indent="0">
              <a:buNone/>
            </a:pPr>
            <a:r>
              <a:rPr lang="ru-RU" sz="1200" dirty="0" smtClean="0"/>
              <a:t>После </a:t>
            </a:r>
            <a:r>
              <a:rPr lang="ru-RU" sz="1200" dirty="0"/>
              <a:t>ввода команды </a:t>
            </a:r>
            <a:r>
              <a:rPr lang="en-US" sz="1200" dirty="0"/>
              <a:t>halt </a:t>
            </a:r>
            <a:r>
              <a:rPr lang="ru-RU" sz="1200" dirty="0"/>
              <a:t>начнется перезагрузка системы. Весь процесс занимает около 5-7 минут.</a:t>
            </a:r>
          </a:p>
          <a:p>
            <a:endParaRPr 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39752" y="-99392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Установка</a:t>
            </a:r>
            <a:endParaRPr lang="ru-RU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Стрелка влево 1">
            <a:hlinkClick r:id="rId2" action="ppaction://hlinksldjump"/>
          </p:cNvPr>
          <p:cNvSpPr/>
          <p:nvPr/>
        </p:nvSpPr>
        <p:spPr>
          <a:xfrm>
            <a:off x="698420" y="119956"/>
            <a:ext cx="1065268" cy="572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назад</a:t>
            </a:r>
            <a:endParaRPr lang="ru-RU" dirty="0"/>
          </a:p>
        </p:txBody>
      </p:sp>
      <p:sp>
        <p:nvSpPr>
          <p:cNvPr id="4" name="Стрелка вправо 3">
            <a:hlinkClick r:id="rId3" action="ppaction://hlinksldjump"/>
          </p:cNvPr>
          <p:cNvSpPr/>
          <p:nvPr/>
        </p:nvSpPr>
        <p:spPr>
          <a:xfrm>
            <a:off x="7236296" y="119957"/>
            <a:ext cx="1224136" cy="572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дальше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1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259</TotalTime>
  <Words>1014</Words>
  <Application>Microsoft Office PowerPoint</Application>
  <PresentationFormat>Экран (4:3)</PresentationFormat>
  <Paragraphs>106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</dc:creator>
  <cp:lastModifiedBy>Student</cp:lastModifiedBy>
  <cp:revision>47</cp:revision>
  <dcterms:created xsi:type="dcterms:W3CDTF">2018-02-08T09:50:28Z</dcterms:created>
  <dcterms:modified xsi:type="dcterms:W3CDTF">2018-02-16T08:51:23Z</dcterms:modified>
</cp:coreProperties>
</file>